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257" r:id="rId3"/>
    <p:sldId id="258" r:id="rId4"/>
    <p:sldId id="260" r:id="rId5"/>
    <p:sldId id="259" r:id="rId6"/>
    <p:sldId id="272" r:id="rId7"/>
    <p:sldId id="273" r:id="rId8"/>
    <p:sldId id="271" r:id="rId9"/>
    <p:sldId id="274" r:id="rId10"/>
    <p:sldId id="262" r:id="rId11"/>
    <p:sldId id="263" r:id="rId12"/>
    <p:sldId id="261" r:id="rId13"/>
    <p:sldId id="264" r:id="rId14"/>
    <p:sldId id="266" r:id="rId15"/>
    <p:sldId id="267" r:id="rId16"/>
    <p:sldId id="269" r:id="rId17"/>
    <p:sldId id="265" r:id="rId18"/>
    <p:sldId id="268" r:id="rId19"/>
    <p:sldId id="275" r:id="rId20"/>
    <p:sldId id="276" r:id="rId21"/>
    <p:sldId id="270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/>
              <a:t>Резултати анкете за посетиоце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Sheet1!$A$2:$A$9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cat>
          <c:val>
            <c:numRef>
              <c:f>Sheet1!$B$2:$B$9</c:f>
              <c:numCache>
                <c:formatCode>General</c:formatCode>
                <c:ptCount val="8"/>
                <c:pt idx="0">
                  <c:v>20</c:v>
                </c:pt>
                <c:pt idx="1">
                  <c:v>0</c:v>
                </c:pt>
                <c:pt idx="2">
                  <c:v>18</c:v>
                </c:pt>
                <c:pt idx="3">
                  <c:v>21</c:v>
                </c:pt>
                <c:pt idx="4">
                  <c:v>21</c:v>
                </c:pt>
                <c:pt idx="5">
                  <c:v>19</c:v>
                </c:pt>
                <c:pt idx="6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F0-4148-999E-0B3ECEBF79D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делимично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Sheet1!$A$2:$A$9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cat>
          <c:val>
            <c:numRef>
              <c:f>Sheet1!$C$2:$C$9</c:f>
              <c:numCache>
                <c:formatCode>General</c:formatCode>
                <c:ptCount val="8"/>
                <c:pt idx="0">
                  <c:v>1</c:v>
                </c:pt>
                <c:pt idx="1">
                  <c:v>17</c:v>
                </c:pt>
                <c:pt idx="2">
                  <c:v>3</c:v>
                </c:pt>
                <c:pt idx="3">
                  <c:v>0</c:v>
                </c:pt>
                <c:pt idx="4">
                  <c:v>0</c:v>
                </c:pt>
                <c:pt idx="5">
                  <c:v>3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3F0-4148-999E-0B3ECEBF79D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не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Sheet1!$A$2:$A$9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cat>
          <c:val>
            <c:numRef>
              <c:f>Sheet1!$D$2:$D$9</c:f>
              <c:numCache>
                <c:formatCode>General</c:formatCode>
                <c:ptCount val="8"/>
                <c:pt idx="0">
                  <c:v>0</c:v>
                </c:pt>
                <c:pt idx="1">
                  <c:v>4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3F0-4148-999E-0B3ECEBF79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1386367"/>
        <c:axId val="141387199"/>
      </c:barChart>
      <c:catAx>
        <c:axId val="1413863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1387199"/>
        <c:crosses val="autoZero"/>
        <c:auto val="1"/>
        <c:lblAlgn val="ctr"/>
        <c:lblOffset val="100"/>
        <c:noMultiLvlLbl val="0"/>
      </c:catAx>
      <c:valAx>
        <c:axId val="1413871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13863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C1FA4-123C-4A27-860D-69736688A406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728B4-4F32-41D4-ADCB-71A6DF415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351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C1FA4-123C-4A27-860D-69736688A406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728B4-4F32-41D4-ADCB-71A6DF415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169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C1FA4-123C-4A27-860D-69736688A406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728B4-4F32-41D4-ADCB-71A6DF415783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708782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C1FA4-123C-4A27-860D-69736688A406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728B4-4F32-41D4-ADCB-71A6DF415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4481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C1FA4-123C-4A27-860D-69736688A406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728B4-4F32-41D4-ADCB-71A6DF415783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255040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C1FA4-123C-4A27-860D-69736688A406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728B4-4F32-41D4-ADCB-71A6DF415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9206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C1FA4-123C-4A27-860D-69736688A406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728B4-4F32-41D4-ADCB-71A6DF415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7190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C1FA4-123C-4A27-860D-69736688A406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728B4-4F32-41D4-ADCB-71A6DF415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951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C1FA4-123C-4A27-860D-69736688A406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728B4-4F32-41D4-ADCB-71A6DF415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112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C1FA4-123C-4A27-860D-69736688A406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728B4-4F32-41D4-ADCB-71A6DF415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693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C1FA4-123C-4A27-860D-69736688A406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728B4-4F32-41D4-ADCB-71A6DF415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595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C1FA4-123C-4A27-860D-69736688A406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728B4-4F32-41D4-ADCB-71A6DF415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003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C1FA4-123C-4A27-860D-69736688A406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728B4-4F32-41D4-ADCB-71A6DF415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64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C1FA4-123C-4A27-860D-69736688A406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728B4-4F32-41D4-ADCB-71A6DF415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227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C1FA4-123C-4A27-860D-69736688A406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728B4-4F32-41D4-ADCB-71A6DF415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258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C1FA4-123C-4A27-860D-69736688A406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728B4-4F32-41D4-ADCB-71A6DF415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768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BC1FA4-123C-4A27-860D-69736688A406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03728B4-4F32-41D4-ADCB-71A6DF4157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338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6.tmp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5732" y="705394"/>
            <a:ext cx="8956282" cy="2509419"/>
          </a:xfrm>
        </p:spPr>
        <p:txBody>
          <a:bodyPr>
            <a:normAutofit fontScale="90000"/>
          </a:bodyPr>
          <a:lstStyle/>
          <a:p>
            <a:pPr algn="ctr"/>
            <a:r>
              <a:rPr lang="sr-Cyrl-RS" dirty="0" smtClean="0">
                <a:solidFill>
                  <a:schemeClr val="accent2">
                    <a:lumMod val="75000"/>
                  </a:schemeClr>
                </a:solidFill>
              </a:rPr>
              <a:t>Представљање пројетка ’’Аквапонија - водена башта’’  и примена  </a:t>
            </a:r>
            <a:r>
              <a:rPr lang="sr-Latn-RS" dirty="0" smtClean="0">
                <a:solidFill>
                  <a:schemeClr val="accent2">
                    <a:lumMod val="75000"/>
                  </a:schemeClr>
                </a:solidFill>
              </a:rPr>
              <a:t>Micro:bit</a:t>
            </a:r>
            <a:r>
              <a:rPr lang="sr-Cyrl-RS" dirty="0" smtClean="0">
                <a:solidFill>
                  <a:schemeClr val="accent2">
                    <a:lumMod val="75000"/>
                  </a:schemeClr>
                </a:solidFill>
              </a:rPr>
              <a:t> рачунара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86" y="3679369"/>
            <a:ext cx="3984172" cy="2584953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656" y="3608612"/>
            <a:ext cx="3300809" cy="301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4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lh3.googleusercontent.com/NeQpwReT7Adbrih1DT_DHrZ967hvbHnY2x2MKEbMOWU0Bs_EK4HYzoOJ46jVGJSf6GOy809lShZKlFnAgYuYkw15MLDKs1qseAii-yE8UQyZeXq7Mq3JrBkRYiA0wizdJYsFI9K-fpnAQFqVbfTWvE5yl0HufXSms1-7Zsw_LHCxeS3UfahcptJvJ3wiXOkHfu-IRusThxnx92p55we4s5rwhS_G-X8sZ8H4lydkOT5OgNpH7SushXfxSkXDDz2GKBgGz6OUkb_Qu1WGrf2L7AcVJlTpyXYh3tdKVmmnCysm0O0k1LRPQPCqhskj9ETEJa3AMEU8dO8v26DH6mvNhnApKrc1saN1VYEuiNE30EwbUh0eUH-c4fu5hQJ6tbBupOoDo_CQLeYpVA-g2UNbt17zde_tIlXEQXrSIBVR50Mj86LV0pYjslgVaQMQYH_bDQLR_jchIj2KxlN6JwruoixiQb7ly6jei_C-C7UDdEr_HXVvP4kEkiLxXQqqA00qotFR87Nl0tzBxfPDspslCqHJu_lcvY5BnhB8c3a5amncKjgpq6KB4Wqg3pLmevUPzss-c4IgpnJI-QT3XvugHjYIQOO99FcfHVFzszjJdZTc_Plh8q40Zhkc1W9C87DockK_BL_lg97emkv1thtp8_LdYNSRw83K8zM5FUyf5jujUJhGxWPXarA=w432-h576-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03" y="1392072"/>
            <a:ext cx="2529049" cy="3016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lh3.googleusercontent.com/9hB2kxYz7tNCyEEa7Yo_sdo_7JrXreJKdQvxH-iik7lOow_KOxrXOwTGWEJFzkMjlrhWtPXyWUJioLXzmd4N7bBO0TEhvS6Is5YHBRD73NX__oznxbBUL-CTgzY9hewbk7nXixc1ssHZ-v0ZPoOrmbviIuSPrOxX20LzPhkeeMSXkYLTQOf0h37S2zFBQIlchZHPxh6lwPCecvl9o8IQwMEb08JzmL1RyCzFIAcmQY6Nuii6hdscVQlNysKJFuO1luzZjPCwaS1OC21TiQH32LEk91pzttjg5jH2lagzlH0jXy5Y-rMzy5MMHYquDPwvFi7g_pp63ya2clH48bW17ivCVZbe1I2vVfr1dDnar3Uv5struHLMGCqbD1_1FCpe-dRRxTU67hNhdbwHbHt1xBs2lkQA9XxmiISFS_a2FYRv_zz6mVq1zTm1__5GbIOhxgriT6-hZSkQqHDZDn4sBZVLyf02tIpdDuxBvnp6JyygowGIZ8X0rW6j7Tze7ciP47cWdL3Evv1U0I6eluJTBFRM1OVbgyGcmm128rRlbmNmOVqOFVtuscGek_GHdbgcRAlOms1H5-CWMbimFvu0s36uM8rxqr4q0F5kXpWDZpcCzCvrveIKl7I7yEP6y2aEogZvMxPCZ7TBUxe4n4I4sDFv4ZB8lglESmfgQ9buzreimEaunfXIc4g=w143-h191-n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192" y="303752"/>
            <a:ext cx="2943760" cy="4104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lh3.googleusercontent.com/8vPYoiSMGX781C7HM9CRjhKC4tTiLl6fIHFFAXdrxZIuKVHOL3BVeUCSw3BkL_iLTl1C8UIKHJhD29MPmb5uveZCRNGHYvuVsnaXZG_2ZpS6T89KjigIkA1jO9U-1RPuY2HsMAtkOTfEfVqWWlWpbQhs4XHRHiovZdHwZy5OVcPHMJAF7GavmwFOl8uGbG-19Ow5i8D1x01rEeEaaMStfVknGudnJHuoqAXN_hP9VFtZzq5kkwX1huv4LhXdLi2cHxLw-RsLJaJtei7znijct4ZDMP3Zu9dmgrxgPjjxcYyuViz2W7ttYguRC6OfxYymcmayVrDm6QdBU1RDbp3SFixSfo0qeEc5SEG8KcSTyPcjUHBvhJFl_-9J1HokQFnXf5SzWIO4Hkrj5C72TfHdBugkpFsiYgkc2uG_wABz-jmL_41giiB48Qa34Xe9I3eY3VYNzWQ1KbQqILsYxU4UjD3x7ziGJuWSUskQHbNF2I-mgb1nlShOfuKtETb_BF6RyWdZaxm6eey5vdEMIO1F9uYY87ZXKIbToo4S4gRFdA2O275H9jQGmMLF7-4Alcn350b5_2r4gIDxtB4XSH-SUCstzXajClrG_n6jehwSbycgj1F6t8U0ykyQelS-jXKMs1XRFSSNcRBHTwHJHz8bycJ8at2C4TcXXxKCtkDFMl6Ue8J7N1lWhiE=w432-h576-n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479" y="2703629"/>
            <a:ext cx="2766046" cy="3634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lh3.googleusercontent.com/lvozDpN0NU9D88RAOGFLs6EU6qWt2sugkxu23kFCm9cx_ejW6RtqE3po35zClHLmzfOSq4nSlwG-W1wKGYIyL7wonYgyHpNsRmlcsdBpfE0hDKQoi1ovcUZJQRIBNlAxZbFTF8u7ofxFz-BoFGZmlzaZOU9zqd0k9nzdgiDtX3yCyylj8I2z3WDKnNtfT_J5oTo47JLZES5c1SsKplVr7oG97xcmBRYaoTVsGiPmYomG-d1mUHTFFq9ZCNovCCLBOxXAf90S3oA34H5Ao1LRX6yvygsrRH0wV7ArEXBr4kTWC6RiASq_It0Mb1MFcnAiPAkZWIrXOeFsLGFJkSkPQzdvo6YrjeVMH0WjKgA6mzz088kU6UcbftJI__KksIkg9UlzTIWbyAAasutX7uhxdsinCgMhRwcLKmOOyNhHqX4WW9Ek9nLeAow50FSpi630VL1UUDxU6HNEQ0y816UUsbnMrCGU_7d7TplxOgIlTqOfJSspFFA9gXZiqkSXX6ifYuaMDFJDFVULvt3kB-2aDY6gwbxhUZfQZi0dh2aFf2mLbx3xEXhWQdcHx9rnNLl-bZT6ZF0R858Z9uhWarjxyBZUQQYXvz-6D7uoxbJC8J7W6DvgzK_gZ6BGwxMmwLcKBA3kqa7Bqf2-geysxoOElOahTtDNa8Wm8I5bHAbrq4LnWF0qxgipXcA=w432-h576-n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03" y="3834092"/>
            <a:ext cx="2154496" cy="2503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780" y="305529"/>
            <a:ext cx="5013590" cy="878006"/>
          </a:xfrm>
        </p:spPr>
        <p:txBody>
          <a:bodyPr>
            <a:normAutofit fontScale="90000"/>
          </a:bodyPr>
          <a:lstStyle/>
          <a:p>
            <a:r>
              <a:rPr lang="sr-Cyrl-RS" dirty="0" smtClean="0">
                <a:solidFill>
                  <a:schemeClr val="accent1">
                    <a:lumMod val="75000"/>
                  </a:schemeClr>
                </a:solidFill>
              </a:rPr>
              <a:t>Сликовито, развој компетенција...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https://lh3.googleusercontent.com/F9G_GALtGMSTAM71yp_yn7EJt1LDidB0xyisGNqRV47SJU5P7MS9oSeCvlS9kYCbNS0Ykn5NvVB4nyggyc7dbBWLYX_gDP6fRZ2IuDY4GXczjD8YSCIMyy5wUtkB14fiqeJGu3Ofa-5y6EZHNEMcXQpiTNNMpvURGyL4GRwN8vAfbhn16tZzPTiiHlfrr_JO_Ih9PHsflAs3cSCqwDBmLiDSD0MnYIa8_ElaK2N1aiDZ32u-EJv7k-Q4eazZ3oW2IGuTiytsN8fWVWX1UORgVlm1lvJfrL4ct0n-7jJFG6g_s50P0gesZZFQg4poV62qR9yZhocaK1QuowPoBdHopM-I92vorTBGZ3WpFBkozEedLNuqgdSEiEPPcHQWjsf4X-GMtOR_VV8QKbnjCEObt-G4f3QBNDnGM0UGACep0_Oyhk-3BZB6SX-QzK4alKj-lkNse-iU_VLKdh9tj74XBVmLDbHUeq-c3TTQJaHkM2R_PBB7Y8nctpZUv6PY07TdwkPXw05Mfa0HGmOSpmAFvDjumGn9GKE3qVFjGDYOrJrcwYO2cD_5T4E5xQny_C7KlUylwnPvcsRJNZtnguopXmvyd5QakkJhV7C-eozwGA7irB6YJz4qWfEbKqAMJuxmgzOtafXl7aYXCJBq6UbuwRhu_koSv204TDuPYrSt-UZbhWgtu9pmTaA=w432-h576-no"/>
          <p:cNvPicPr>
            <a:picLocks noGrp="1" noChangeAspect="1" noChangeArrowheads="1"/>
          </p:cNvPicPr>
          <p:nvPr>
            <p:ph sz="half"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103" y="1009196"/>
            <a:ext cx="2864304" cy="2971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lh3.googleusercontent.com/psa7vH_a2RZmcxktzJNk8E4suMQhiBfyBJsMoErSSUfXDZKjDPC-KMKXaiJnNURLX6CwdsCLO57qvxpbT3zX7TPGJkiK4WGQm2v5SNB6U2AGjtxSrjUmWjWKBBXB5WF-5PszISoGLMXxSdPdHqASmtVKX-NdkLUiRtmqS89bgd_J9MTRzw49Pxs1Eb9uBwmUg3BmEe4QGiEFcuRsdXifruYX66DJCBjHhToJ2NsNWkxwnFonaGaqY9AN3rxY_iDL0On6osK1rE3eN0iBbiNQ-IQAbu3dr2CBmq0mGoRZvvu7-bL-dwuzy9VgKIHwiZ811u5d24EhXMQL83rQNZp3Rn_-8f7AoQempyIZYOdFDjnHcwt_MvKHBW-5b8ktK61X7xQxxdsvJRXscPOQjr5OU62uqjboZf-_AbbFGBDsWpL1e4JPFlR3ES7wM84DE4-d8dvXD0JMMoOJcjdZFSPY5LYS8V5RHiT2WxMQPZsuZMjGq3etiVdckCGQV5NlJmTMJS3i7bBn0LK4J0KbJQr7XoWZWdoR0U-cGphSfL95XmboT-GPeat_s2hbWu4WiLGyp7XkbHZXk2tNg7-FD-6fhnk-6MBc-9asxK33O0zQIVBTppI5zti3LQb68WcC3Y3JKQ2ES2NVxww5SHcUkqcdPKzOtROJLNbohWrn-HzJBnK4SyeV4QKebpI=w768-h576-n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547" y="3429000"/>
            <a:ext cx="2706468" cy="218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831" y="1392072"/>
            <a:ext cx="1675513" cy="167551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175525" y="5719914"/>
            <a:ext cx="65182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http://linoit.com/groups/DUSANOVAC/canvases/DUSANOVAC</a:t>
            </a:r>
          </a:p>
        </p:txBody>
      </p:sp>
    </p:spTree>
    <p:extLst>
      <p:ext uri="{BB962C8B-B14F-4D97-AF65-F5344CB8AC3E}">
        <p14:creationId xmlns:p14="http://schemas.microsoft.com/office/powerpoint/2010/main" val="59254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lh3.googleusercontent.com/mqBWF-CQBC28ns5oqMsO1MDPEtJ-dbgI01Xt_tzIwepJg85R6axvIdprWDXAUG3wifKZx7CskTu9_DIsZsAItxqex5HBkMcu3Mb0Kq5_ra1Q1SMI6DdvF6dQjEukI3fyZDH433cvXu8GV7RsKp8bYGeDqlMHBqb0I5BTpKcU3Md_cQanY_s9wxm1HTPTx_V0WerKiP0HLoEcmiWCLu3JyecDKXOxrCVupGz_7LE_Eh7NtjrxdReoacXmeVJrXY-Xl0rEOxu_IZ2fC7wGSRi3xrNFprHZXTa30E8hOl2sxepZJ2ddTkPjXhSYXr-Qm51_wWjMDB9yENj8o0HbjEOOf5K9FonQJTSWNADptZ_zVp5BUJZOnguIB4QAkDHHyrAGmNJILGcTeV3_H_eIk-ZFKCyo6288Unzm5zVWO-PXSOXcL0yixVsZIPMQg4gzpcO0FnqGu8HucYkmjxw7UelYQUU9iOqwA1a9H7buamvCJ4-N6V9OKPmkjP-ek-tDxB9Dos6-UEs508wIIwKcH-P2oj8aqhYMSIndTNZ-23hArhvSugcNdkqjq7KnP-enGmHvt3cIRLEHDXdYnSSlIdDtChjHg6cQjqPjlegzlq0igGIOeA0bn9ULcJMYutaXDusFxCPHxqQmpCHjuWQUNzIVXgNfLoCucjAIwC83j082pv9A2ZK3K66-RQ8=w432-h576-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0547" y="609600"/>
            <a:ext cx="3903260" cy="5645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87188"/>
          </a:xfrm>
        </p:spPr>
        <p:txBody>
          <a:bodyPr/>
          <a:lstStyle/>
          <a:p>
            <a:r>
              <a:rPr lang="sr-Cyrl-RS" dirty="0" smtClean="0">
                <a:solidFill>
                  <a:schemeClr val="accent1">
                    <a:lumMod val="75000"/>
                  </a:schemeClr>
                </a:solidFill>
              </a:rPr>
              <a:t>Још мало вежбања комуникације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050" name="Picture 2" descr="https://lh3.googleusercontent.com/C3KrmPIFN-JzN7hHECkE5BzOWjgW1cnepJF7p3i_DKRmEc2NwpTAynYmoeuaCAb079YIpgNnDsgqY5sCqCHCyGXM7nkWvokO6T3_ye5Olj1cv-F1Rx4hqUfn7bvUd0kTzacHrLSC164NvwfwffJkUkqwDVOSDFbFfYvu0MmBNlkkQTR6kgxkRJYNKmXeExErFYm6S05etoxUqz_oVkwGhJs4Y2sAxuF7OtaGqXWhtI82jqi5UuRWzh24nZ7AV79q2Hpj4YI-raxsfDJi7bWFV4d8rrkGTDweXb-wF1SQDRIsp44llzCprcsvq8J5zR-6yTIwZmG8sQzzL4cDViVsAusljff-u21qRlHYflvr6sPXElP9BS8671I7RcqOumPCKwOfvX4QzTLPkFQoyLA9PuXJuCBR-BTgwTRxCjbgqLfkJ5pcUcYsRLUR32jgicRaqL-5E8RzblalnTdRr04seKRCWMXAY8WV1Y0TJV6RnWfnkxaoT4udCAPuXHSA7BFdixhPPWIxcS8L-0aE2pXZjI4jc-f3yEPXDggTsBlb6fPBdK0SDzVk81boujagKOYNL8cGgce3oegXjelQ3zRYYHT63G6okmVb_e-6thJKl9TBAVcZpVYwe1-fLoz4_qRn6WqGaDs6El5GlJ-4-kZ9083FrQQ_REWX6u1xb54SYwGhgv3AqFCkebI=w768-h576-no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1588514"/>
            <a:ext cx="5800299" cy="4667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6492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4454224" cy="1320800"/>
          </a:xfrm>
        </p:spPr>
        <p:txBody>
          <a:bodyPr/>
          <a:lstStyle/>
          <a:p>
            <a:r>
              <a:rPr lang="sr-Cyrl-RS" dirty="0" smtClean="0">
                <a:solidFill>
                  <a:schemeClr val="accent1">
                    <a:lumMod val="75000"/>
                  </a:schemeClr>
                </a:solidFill>
              </a:rPr>
              <a:t>...дигиталне и естетичке...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635" y="609600"/>
            <a:ext cx="3992520" cy="5823074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575" y="2916011"/>
            <a:ext cx="2533650" cy="1809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2253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Коначно и  </a:t>
            </a:r>
            <a:r>
              <a:rPr lang="sr-Latn-RS" dirty="0" smtClean="0"/>
              <a:t>Micro:bit</a:t>
            </a:r>
            <a:endParaRPr lang="en-US" dirty="0"/>
          </a:p>
        </p:txBody>
      </p:sp>
      <p:pic>
        <p:nvPicPr>
          <p:cNvPr id="3076" name="Picture 4" descr="https://lh3.googleusercontent.com/JIuHGI4OYrnmG0QYBYH_jpDkYH3F1UU82nRj9_iS4JCmg_D-DbvDhK08NmvQZHWRfjFdmjKWRDu3HTF661NZDgJpIrOZXSUoVVBcrJt8_9bQYaJqPTdL71qxxBYDV5PJhHpjReOVDc8JlLrYO-VKi1jK1HX-Ur3PnGNsPpS63QuBVJMm74CODqFKDytfN4wfdin1HScaydCutNQ8oGh_IpN-JlEOdgC3oOtjEcyMjQ92yOArU8OfJG1r7RKgZIcgMssPGueYBjRfSyQ0DUhabFhsfQDfggRS6lmX0JQEbR_xG0qiiroER1XhOVdTwHU7tocWIYpskE7qGcAtXlDHURYyAUsmN_ubUiphirnFuK98rit3Z8o8CE9DnPjGesE20UxbckWYHRzu-K7tbIdWVzpkUTFXc82J56Q3fxTzGyCmnMuUydT2LoIsCfto34MeWDQg3wOlr-VoF2SC_vApz4hOpAIYsc8xxIDESNjTDbw2YVDOdtAvObYeXLeWUZqZUNU8ewCIhf6gymaoW1E85TMIMntxJWsloShV99cg2EEgKo3PkJ56xRT5VGybdRhpltlbviIMBizOMrVF55HtusXaTDSw_5VlTaReG84tNuNRlbFnGyhhAcoOrhIvqa6iqVsgOyah-q7s7eVxe8Av0sGE_Fm74A2bwrpA-40REPvy3iurSbRJNtM=w768-h576-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451295"/>
            <a:ext cx="5390866" cy="4043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lh3.googleusercontent.com/wn6o3sVkjpC4UUWPCUmlQj6cJV2KPpix_rQSGxEZVGMrfNoSsMqL24ofbzP63Ll5KmwiqHLGRDkGOubn96jK-A5g4hm-gFWjuz9TFcySzwq-qYLTSsPhaeXLUeuN60NvWFePmVtJy515ZreYZZi0XJkyA97aEQ4jyObLtGkIUgGwjUaL3A9nPbYJoNXOLH7vujt5vMi6NnWsNmMdTfoy5rZtiyJBa4M6foeuitVbcP-PxeqRecCd5niduWe6b2CVxBRzPWs5Vw9c1bEtbc7XKjPPYkHjdTliGGG98qYYo09uEKkyi7e_IWUASb5e0-IIWVrjyYfU2daZYEqE_t3pSnYxXbtEgB-BrvnmGS1wCUyOHQfweSyczuTmgHmh74JNaxs0q9WBXAKUeUbg_qupvA49NXvtdjjm-X7iP-2Wm3JbokzWvDbDbm-iI46Bq6YM17NclvR3H-YwPCEavgjCGcFdCWl_mPmqNXhtr0m4JwAqNGMQ_hCDS4lWNdc7PchlDYSWPZcBtqtnFHp4UbBt3kJLDoeGmNVYd040qm6XpDHiLwtuBnhE0Fn3EguU8l781ME1AyM1eWneqWK3wR8xYcRrEjCaKzr0O1MstV68PYN26D85ip94Ix0xaQZk3xoDgJu3CudfFBJfCq2MVXaeUwLT81eZ1UG5HWKrji_A7VbbndBFWI_Da_A=w768-h576-n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30" y="1796753"/>
            <a:ext cx="4469641" cy="3352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233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КАКО СМО ГА ПРИМЕНИЛИ ПР.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0263" y="2160589"/>
            <a:ext cx="4619262" cy="3880772"/>
          </a:xfrm>
        </p:spPr>
        <p:txBody>
          <a:bodyPr>
            <a:normAutofit fontScale="70000" lnSpcReduction="20000"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Latn-R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нашем пројекту искористили смо Мicro:bit за </a:t>
            </a:r>
            <a:r>
              <a:rPr lang="sr-Latn-R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регулисање топлоте воде</a:t>
            </a:r>
            <a:r>
              <a:rPr lang="sr-Latn-R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 помоћу </a:t>
            </a:r>
            <a:r>
              <a:rPr lang="sr-Latn-R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сензора</a:t>
            </a:r>
            <a:r>
              <a:rPr lang="sr-Latn-R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који садржи овај уређај. Ако  температура воде падне испод 20</a:t>
            </a:r>
            <a:r>
              <a:rPr lang="sr-Cyrl-RS" sz="28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sr-Cyrl-R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sr-Latn-R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или се подигне се изнад 26</a:t>
            </a:r>
            <a:r>
              <a:rPr lang="sr-Cyrl-RS" sz="28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sr-Cyrl-R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sr-Latn-R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микро бит ће послати </a:t>
            </a:r>
            <a:r>
              <a:rPr lang="sr-Latn-R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сигнал у виду паљења лед диоде и укључивања аларма</a:t>
            </a:r>
            <a:r>
              <a:rPr lang="sr-Latn-RS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sr-Cyrl-RS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R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Температура </a:t>
            </a:r>
            <a:r>
              <a:rPr lang="sr-Latn-R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воде </a:t>
            </a:r>
            <a:r>
              <a:rPr lang="sr-Cyrl-R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која нам </a:t>
            </a:r>
            <a:r>
              <a:rPr lang="sr-Latn-R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је потребна, креће се у </a:t>
            </a:r>
            <a:r>
              <a:rPr lang="sr-Latn-R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опсегу 20-26</a:t>
            </a:r>
            <a:r>
              <a:rPr lang="sr-Cyrl-RS" sz="2800" baseline="30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sr-Cyrl-R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sr-Latn-RS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што </a:t>
            </a:r>
            <a:r>
              <a:rPr lang="sr-Latn-R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је идеална температура за рибице у акваријуму.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160588"/>
            <a:ext cx="5842332" cy="3298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01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КАКО СМО ГА ПРИМЕНИЛИ ПР.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586997" cy="3880772"/>
          </a:xfrm>
        </p:spPr>
        <p:txBody>
          <a:bodyPr>
            <a:normAutofit fontScale="92500"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sr-Latn-R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Други Мicro:bit је програмиран тако да када </a:t>
            </a:r>
            <a:r>
              <a:rPr lang="sr-Latn-R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сензор за светлост</a:t>
            </a:r>
            <a:r>
              <a:rPr lang="sr-Latn-R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R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детектује мрак </a:t>
            </a:r>
            <a:r>
              <a:rPr lang="sr-Latn-R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шаље сигнал и </a:t>
            </a:r>
            <a:r>
              <a:rPr lang="sr-Latn-R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укључује лед лампу</a:t>
            </a:r>
            <a:r>
              <a:rPr lang="sr-Latn-R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којa је такође прикљученa на </a:t>
            </a:r>
            <a:r>
              <a:rPr lang="sr-Latn-R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соларни панел</a:t>
            </a:r>
            <a:r>
              <a:rPr lang="sr-Latn-R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тако да не оптерећује напајање које има микро бит. Када </a:t>
            </a:r>
            <a:r>
              <a:rPr lang="sr-Latn-R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сензор детектује дневну светлост, лед лампица се гаси.</a:t>
            </a:r>
            <a:endParaRPr lang="en-US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0718" y="2160589"/>
            <a:ext cx="5924219" cy="339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38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>
                <a:solidFill>
                  <a:schemeClr val="accent1">
                    <a:lumMod val="75000"/>
                  </a:schemeClr>
                </a:solidFill>
              </a:rPr>
              <a:t>КОНАЧНО ОДРЕДИШТЕ- ПРЕЗЕНТАЦИЈА</a:t>
            </a:r>
            <a:br>
              <a:rPr lang="sr-Cyrl-RS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sr-Cyrl-RS" dirty="0" smtClean="0">
                <a:solidFill>
                  <a:schemeClr val="accent1">
                    <a:lumMod val="75000"/>
                  </a:schemeClr>
                </a:solidFill>
              </a:rPr>
              <a:t>’’Тимочки научни торнадо’’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Picture 2" descr="https://lh3.googleusercontent.com/mXsc5CnNWT6VilkA4MtE6GapRL4oqIVgiGWszWUZmR2qZ77y3Nzds-5PNrAcxc0s7K81JIq4M8XCw2cGS26_EHOfcV1_c9KMgoTAHzGr6nW9W7nZjdN4jnkVFffpb-xHmzRs8ZxHqYIKL75sBnlfpDNkkpyE1HWHYEKIg9RnXWNlgwlzFln97R6AeQBHRgb7rmcfImzJi8u1i7q-v_ewbnMDCJx_eohfG0wErIfveJWp1zx_epY-_m1-V7Mjsu7LAL1pcYRGKwzkAYdqxX8tBkXJNqG0iVO1TqMuYsvzXJd_7LhzCzHOKoDz1E6KO9tFCuLWqlDB79xmAm6GAgcc77BWItvz-_cpegIglJ68uTVruBE1xzt_aR7ruab3gGCsPdJbTarNL7f7xLqDJTeGknF_XtvIrO8aai4__3doTaQePYWBDIbo1xkwGk_XE7HzOkPnjU9JR-aaYo69Tude3CrLZQhipR0T0se7Ab1o3Xi-uvirFdLqo-lRa2M91BGtgT4qGq41NOph4kkcK7n2lsdRA6uwoeuErhuxrvII1G3V35EO2AHUt2MofIyT3gBnGU-w83zut7nTRYTmw0Elaukp1mCsRbykgkTZTa7hiboMvf76VRU-Urt84ziV1Yeo675mEXK_qNFt2t2uAJHWNakZxq2y971GUkJwz0MKQOho8iMJF9oQ6nc=w768-h576-no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6652" y="3769597"/>
            <a:ext cx="3820445" cy="2865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lh3.googleusercontent.com/wjeLh_KdNPgLWLduzNoQiKjPpPSRMRRp1jMYv-d3k2G-Vz6ID0FBnf7GhXfI5kpa1xt4JG3McJWbJP43xEcJvLk17bd1bc9xGo0GWkei6UzfsV4qJLa5oOBn_ut5b2wgwnomOP2jsffInxxZpfC50H8Gp9Ook_MdGEl4hMMWNX_i_34UZ9rFhgTAIRDzOyVzZeOBUWoDG9MqxjLlhfWo3tuSjHUKksitFngDxDx03h6FnbEnW140ykF2zMak-A96TPcJvPP6vb15sqZCp9Trqr2UQ4m1SwQD_oK8s0An3ItTSaZD5zSSoox4FQs4v9W4dc910iUg0n5YnTDxqDJjD02z_Dc6birZy_8rpS8dcnC4E80fdSnquvK4R3nAZty5eYZCix7RrGifK4K0xDFIouU-Sw7ahM-awgGLDHIcCsfbLaTDlfpuqzeuPu2EZgSy9r8B9huH66-HWaLNULvvfdqRHlDvyjQJe_IIzWKT8aLn1gpHsqLNJyAi10jtjuner6jri5d-nsPiowHh2dZV8oDbTiJrhsfYMIgHG_k7zqdpLng4g5Afow1VDBoU7MJ1v1xL6vl6UxPidR5F1V5RxD-Za61VkINDxlFmhVWanGl2W0e5PVGgo-NhvSKuyaQWL7L62sBoQkFZUm-FIyE6b1gKjEO90b2pFyA6qrJ3si6ozDSBsU6g1Z0=w768-h576-no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3799" y="1270000"/>
            <a:ext cx="3603357" cy="2702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lh3.googleusercontent.com/HRjLM9mx12lvruQTpyBatBENIwel8lr9cOSnv9stzBF5wOUFyTCxl0tKAy3MS608-jKQWC-JDHFD-kh4oHFY6pQXGLtNRxDUjCjpy08xF96y_BwuPo6OC9pcqthJnfSotPZKdpCd72XOQj69LCkyXVvtpzqsDSQgkCROhhOpw4Uo_YoqvT6FxcpoI1DJFMZe6lULfXbk3XIR1izuFjFsANNZPHUNPRzUY_EjMHD2fsl4kPaULBl2YVkTYpwPHKdRP4tVWT54cErCF1Fp4EWFfTEfbuyp72DeTSnt5nOtW7AC2qkssE16p7EjfkwfsAVuNc170V9jIkFmRcZmQA8IDIDZ_4Ls0P4Azxu2M3zGSk0R6zH-_eOequzvpz348PUP7w6B_PVt5B_R1eZWF79VtgcT3_h2CLZAifcS00LXYCzjacAkDvfbKEdPJQwzmg289Tk4e_du3ef9dB_-3xbxy3Zz0jguguyvwUpGke0NI3dj258nXPTn6ZhiDoHKF61m0FlzolTbxgyD8LyFaCHnjnvmV6bgPWuNC2mGzChFiXxMG1ktd2E2295ZUy6KbNJP2XRxeAlamWa379-BlqzLa45ghNdd9DBq-dK2d36daXx-MeDpVp29SpXPTu5Ehd7e5aSjKKXSloHRBr_jSmrO2OcE8E3vChu_sZjhrLRDrujJSbhRXIPi-Ss=w432-h576-n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96" y="2248121"/>
            <a:ext cx="3197414" cy="4263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lh3.googleusercontent.com/K51HJ3iDF_YAPu1LxIVLi9_eHek47jmVCil9koTJV9scjdHqrv8FdC0B4kgCN89CjzdLYT0QNAEuy0zF9LtV5c32RuQhMK7UtwImFmzm0FdP2BODAD34dzUvjyRyhRdTGPdk4TtvwT2-7P8T69pg_tSZlsXUNThtkiWM1jZpEVs_yPAnxypTJ5q9xGISJ9q4d1tr5nARyP3QfeUWcqJytZRsSAE9X4HFB30QvX4B-GIbEPiQx2WghswlEWXx19IRCEtntnhFQlxgQTbsdFfrDS8ceY2BiMUWxPKa7VERkz5PufxFLXnLRh-dMoLOTWXIEHRCCycmpw4m1zX2OqsO3mSfyekawsMgntKFh-J818UoLOYx5JUM0SYNKNADFQBcdXHfBjX8Pt9dtEJd5V1RBwhUyRBvw4Fo5qBbfTqETMfH0v2IXYfWWgoK0ONwxzR6bsTlVVMMxvZ7ICIAI6JqxuiwP8ArAAxb6hZCu_aEIc_px-ZXeYLNYaWOaUX-0YZOWVDzCCYcMZ3czAZDoDd1aitOtLUxACfplDaiC78u5lCft468uRyA1qlT1rMnOyA1A7vDOvsm0OdqOOwvjDbm_1vGHLoyLp04tfERH7VLFbfK40qvk3b2Bv-og5kqRnRSjgYc7UF2vae5hcP5w5UGV4WureDcick6ciFocZBPnkxhWbhIqeLbVxc=w432-h576-n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1398" y="1930400"/>
            <a:ext cx="2188621" cy="234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lh3.googleusercontent.com/S9Z3_Rh0VpcwtV4VLGzQrUMNAF1Fm2Ju1okn33R7beFJWHtyVoVEN52Kkaql583-EJI09Hu4OUtvo1TDxPqG3xCBi-rOt9Zb8Ocw_cPZggHrYL4HCHuD3d1Da-o0KNhedzMw-p1XLPIJ-TDy_gMYKp0f6XZSL5k7F8Df0K0e88XOjvzT027rYjjGZp7bRbB_o95crWE4jngFLJVMFuM7YIviFxBQc-l4yevf7smIPTJA_y6s0IuERgr4UD72dpJZyqUthYVbfXyIgUXKdtLTtEdVJ-xiO0CA-Zl65r7gVGrpYAJBZ98Pi8uwhTosZBnCCVVqs1PQiAzGPeTj__DwRsOkHizj_hYY3VqOqF74ewiO3HAF8Qu3P6M-7eEYDxXbJn2fmFY6jRw2HBi_6ODlpysssRH39Dhk552Th6PvvLAb7q7tzmK_rQLV9zG9aXubY85M92Ff-duLQdkcjC8f6rv77wxgdz8H2nLd67chuFrKhojvHvsXuMH5lay7x5pwPkRQqAmfXP5wGzKHhl1CfFFW0xt1QFCqGn-5MWfQmTbmFjYn7fP2O7DMyuVG-SGRj-se0i5lN4NK-_vJPG8lDVj8snRyEJDn4LZkAPdFefM5ySBeHgPjbTEbpR75nhvIhsYtxKdt9lcGm9BSEUJ9RQ4ELoJ0K-joLV9e-LDUgNkbwLR-SEbVK38=w768-h576-n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316" y="3972517"/>
            <a:ext cx="3875965" cy="2665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827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lh3.googleusercontent.com/23A_iOO_CJoY1xuGZHcn5HaZFqZBVzjZlV2B22NYpf75Fqk9hj4_9oKe5cpr3UpZzfYWQajpxaOkMAPmnvDaBQ5lzdJ_3iRlWEk5Qg-wRCisi5swVSTBgyGEE0td3ezVF1RDmqQMaA5pMTlCzjGgK8M2p2TEghDWnlorP6-aScr9ubmSn-EK5XKlcn--r2VvuEHrLfNKfqMXK8SbNJ5Rf6vUhToBfTt6Bs-eoIeZg7wje_UZJdZJkTfOwLqT2JToD4mQf1UZd-bXXK3dKJ2uPpJ_6x5eyBEAGBC7bjaBdgrwZgZe0rD9N9KbRU23lrAK5qIwP-qHanF1HdAeOQCikQjcZ1PvIY4cuRrOpmvukIW5VFud7JZZ_56WLjg-I1bwm0zR93Pzu2Q4MK7jMPEuC8VdlsTkf5c9eLLJF4s6vBz5l2FtgtBlgfjhCLcN8KjHuNLWT0cwPfjQJ51w2AXkMy4eqCpp-yKD2bX4b0MTdIFkWCkggutCPa7f9eZWhC7sKZFsQ7jI-wht263uV3DEAZwtsUwKJ-pA6ifLLUc3-sW74qrbYyiUlsjEMH-p4CIyJWoCfDNTNoGxJzcFpJLmGmryW3RCQUdfElPZG6_LjcOzMQNV7Ln52nKx7cktHshrPC0pEBuRnjHQZfLOKA5cf1PoAzaDEDX-nb6mS-9ONaAvWYuBeltU9Yc=w768-h576-no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342" y="4180093"/>
            <a:ext cx="3419549" cy="2586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lh3.googleusercontent.com/WZtKoIQHM0ourLoW-512cpJj491uGvTucaE0cRrTEO-ZXMbdGesvMypJf7ultQdleLGegNh67dTPr_CNbpqCCvwlZ0TpruwhgEkE_otyIKzMDsCDoxkk53E2WhXRdIDypDHlpUnkOxaqfKkmf09oPSs4x7xxVxYI5RwX-vx1Kg4uJGa71nZ5Q8agrjHMGcpeJn41h6EVpiWpmEt5zWmBXzdXB2bqBObXcWPQ_j1kd42pCfHPIZlBS2qs1-tSArinIz2T_CY5jX-C8H7dzUIWvVMRyPNSFUZkDccabk_7Uf1XYWa5yJpPZpHQiaRHggxz6eMv9AsVOJyB-9NYr1o_aR32qwf2WdMkwb3eiVAws_aX0-Sk-MkOyPYPWgW2XDKAir6M-ZqX12_FIEvwPEr2IEIsbi2Renm37IKtb2FQoY-1WKTel3e116_1jeG2DZGwzmTfDChTcGm72FM28_7_Xi1tOpDTuzCMSPF0B3KvOuZ9EPO3oQOGyRTIrq0cQYTJ3xsjgUnO5hdBQ7qk8UwIVMoLjx8id4PzZtM5_a5Mkjtzme_poxmGVI3xMine_XUqU4qz1Tty97icmU0Lga012v72_X9QiAX59Pvl6FU2d70-YwPSnYcX6rKdXnN9Zvsz1n_6CzpY0BS1mnFDit9VkCvdRlrhlNyXtvQAD05kCLf2KNgvfKKuiSI=w768-h576-n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048" y="392360"/>
            <a:ext cx="4963301" cy="3653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lh3.googleusercontent.com/Yr5U_NA3qPo8DILzCGo0WJr7xfnxRNiwXPDiVkPVBe49Ae5UlLduCi4dThQzOlrJFredCcceq6S3N3C7co_2RINj_z6F8Iz96eDA_m3Ev2lA6QiItFAZjqXPrXGvZkjXGYzuXH7UKW_nA0R7pgKJQq-SFBPZ1Dsl_VP0PrfNZBs8HxaxIM5cN3qi9gaRwSCxVDN2hYf3-xN_ODUMSDvfrpdCFQpplMrcV8FI5nYAPtxlmu-WrqK_2bIVL8FHwyLTMhZr47FVrdLExBMtEbg1zHY1m7y1daUdki9FD6DWu11B63T-F4nPLbDQuD5ci0Si2SVMK26GCVN2UiP4PEvY5ZoP_iI6d_hfv6Fxl9Dw84cnBkjfQ0elAe0Oqh2Q_rB1EGIV9Wtnbl_B43a7Pf_BesL5tTU3gGdn0NCZOCc4Vs4t0FpwqOYxTnMfUWch9e1_6Tlp5mkNeE9UbYef2xkfJeFDBIMBbc8oLKCUv9vYSCRu5GiTinBmFLfo9RmYLPeGuSDmNluAODtnbW4sX3itx0H9tHznoSY6uZyTF0rYULh1Ge_E9YmfL2CSPrEIb6XLMvHd1HFHE3d40gWDplUVvqwZnAgpFRQ3OVFtBy0AITx_36p5A7ZJjCcb2udjwAW6aeTUCVIoJylmzHps3m4eeNeP9KIkkuAkJTHYB-xAN9aJmqUo0PFL-QQ=w432-h576-n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236" y="1088248"/>
            <a:ext cx="5105547" cy="4946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875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ЕВАЛУАЦИЈА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432594"/>
            <a:ext cx="8845490" cy="2612683"/>
          </a:xfrm>
        </p:spPr>
        <p:txBody>
          <a:bodyPr>
            <a:normAutofit fontScale="85000" lnSpcReduction="10000"/>
          </a:bodyPr>
          <a:lstStyle/>
          <a:p>
            <a:r>
              <a:rPr lang="sr-Cyrl-RS" sz="3200" dirty="0"/>
              <a:t>П</a:t>
            </a:r>
            <a:r>
              <a:rPr lang="sr-Cyrl-RS" sz="3200" dirty="0" smtClean="0"/>
              <a:t>ројекат је планиран да траје од почетка октобра до друг</a:t>
            </a:r>
            <a:r>
              <a:rPr lang="sr-Latn-RS" sz="3200" dirty="0" smtClean="0"/>
              <a:t>e</a:t>
            </a:r>
            <a:r>
              <a:rPr lang="sr-Cyrl-RS" sz="3200" dirty="0" smtClean="0"/>
              <a:t> половине децембра и реализован је у року</a:t>
            </a:r>
          </a:p>
          <a:p>
            <a:pPr marL="0" indent="0">
              <a:buNone/>
            </a:pPr>
            <a:endParaRPr lang="sr-Cyrl-RS" sz="3200" dirty="0" smtClean="0"/>
          </a:p>
          <a:p>
            <a:r>
              <a:rPr lang="sr-Cyrl-RS" sz="3200" dirty="0" smtClean="0"/>
              <a:t>У току тог периода реализовано је око 30 часова везаних за ову тему, у оквиру различитих предмета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569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ЕВАЛУАЦИОНИ ЛИСТ ТОРНАДО - Word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50" t="8504" r="31535"/>
          <a:stretch/>
        </p:blipFill>
        <p:spPr>
          <a:xfrm>
            <a:off x="7878209" y="219869"/>
            <a:ext cx="4037126" cy="6152796"/>
          </a:xfrm>
          <a:prstGeom prst="rect">
            <a:avLst/>
          </a:prstGeom>
        </p:spPr>
      </p:pic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703385" y="854303"/>
            <a:ext cx="6990638" cy="2385286"/>
          </a:xfrm>
        </p:spPr>
        <p:txBody>
          <a:bodyPr>
            <a:normAutofit fontScale="62500" lnSpcReduction="20000"/>
          </a:bodyPr>
          <a:lstStyle/>
          <a:p>
            <a:r>
              <a:rPr lang="sr-Cyrl-RS" sz="3600" dirty="0"/>
              <a:t>Сачинили смо евалуациони лист за </a:t>
            </a:r>
            <a:r>
              <a:rPr lang="sr-Cyrl-RS" sz="3600" dirty="0" smtClean="0"/>
              <a:t>посетиоце</a:t>
            </a:r>
          </a:p>
          <a:p>
            <a:r>
              <a:rPr lang="sr-Cyrl-RS" sz="3600" dirty="0" smtClean="0"/>
              <a:t>Попуњена је 21 анкета</a:t>
            </a:r>
            <a:endParaRPr lang="sr-Cyrl-RS" sz="3600" dirty="0"/>
          </a:p>
          <a:p>
            <a:r>
              <a:rPr lang="sr-Cyrl-RS" sz="3600" dirty="0"/>
              <a:t>Екстерном евалуацијом смо </a:t>
            </a:r>
            <a:r>
              <a:rPr lang="sr-Cyrl-RS" sz="3600" dirty="0" smtClean="0"/>
              <a:t>одушевљени</a:t>
            </a:r>
          </a:p>
          <a:p>
            <a:r>
              <a:rPr lang="sr-Cyrl-RS" sz="3600" dirty="0" smtClean="0"/>
              <a:t>Посетиоцима се највише допала макета </a:t>
            </a:r>
          </a:p>
          <a:p>
            <a:r>
              <a:rPr lang="sr-Cyrl-RS" sz="3600" dirty="0" smtClean="0"/>
              <a:t>Просечна оцена за целокупни утисак 4,86</a:t>
            </a:r>
          </a:p>
          <a:p>
            <a:endParaRPr lang="sr-Cyrl-RS" sz="3600" dirty="0"/>
          </a:p>
          <a:p>
            <a:endParaRPr lang="en-US" dirty="0"/>
          </a:p>
        </p:txBody>
      </p:sp>
      <p:graphicFrame>
        <p:nvGraphicFramePr>
          <p:cNvPr id="12" name="Chart 11"/>
          <p:cNvGraphicFramePr/>
          <p:nvPr>
            <p:extLst>
              <p:ext uri="{D42A27DB-BD31-4B8C-83A1-F6EECF244321}">
                <p14:modId xmlns:p14="http://schemas.microsoft.com/office/powerpoint/2010/main" val="630624754"/>
              </p:ext>
            </p:extLst>
          </p:nvPr>
        </p:nvGraphicFramePr>
        <p:xfrm>
          <a:off x="703385" y="3122024"/>
          <a:ext cx="6805748" cy="3383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31965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42204" y="518160"/>
            <a:ext cx="8596668" cy="1323703"/>
          </a:xfrm>
        </p:spPr>
        <p:txBody>
          <a:bodyPr/>
          <a:lstStyle/>
          <a:p>
            <a:r>
              <a:rPr lang="sr-Cyrl-RS" dirty="0" smtClean="0">
                <a:solidFill>
                  <a:schemeClr val="accent3">
                    <a:lumMod val="75000"/>
                  </a:schemeClr>
                </a:solidFill>
              </a:rPr>
              <a:t>Циљеви пројекта: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3327" y="2108222"/>
            <a:ext cx="98232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sr-Cyrl-RS" sz="3200" dirty="0">
                <a:solidFill>
                  <a:schemeClr val="accent2">
                    <a:lumMod val="75000"/>
                  </a:schemeClr>
                </a:solidFill>
              </a:rPr>
              <a:t>Ширење свести о одрживом развоју на примеру </a:t>
            </a:r>
            <a:r>
              <a:rPr lang="sr-Cyrl-RS" sz="3200" dirty="0" smtClean="0">
                <a:solidFill>
                  <a:schemeClr val="accent2">
                    <a:lumMod val="75000"/>
                  </a:schemeClr>
                </a:solidFill>
              </a:rPr>
              <a:t>Аквапоније</a:t>
            </a:r>
          </a:p>
          <a:p>
            <a:endParaRPr lang="sr-Cyrl-RS" sz="3200" dirty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r-Cyrl-RS" sz="3200" dirty="0">
                <a:solidFill>
                  <a:schemeClr val="accent2">
                    <a:lumMod val="75000"/>
                  </a:schemeClr>
                </a:solidFill>
              </a:rPr>
              <a:t>Представљање истраживања кроз веб – алате </a:t>
            </a:r>
            <a:endParaRPr lang="sr-Cyrl-RS" sz="32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sr-Cyrl-RS" sz="3200" dirty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r-Cyrl-RS" sz="3200" dirty="0">
                <a:solidFill>
                  <a:schemeClr val="accent2">
                    <a:lumMod val="75000"/>
                  </a:schemeClr>
                </a:solidFill>
              </a:rPr>
              <a:t>Примена  </a:t>
            </a:r>
            <a:r>
              <a:rPr lang="sr-Latn-RS" sz="3200" dirty="0">
                <a:solidFill>
                  <a:schemeClr val="accent2">
                    <a:lumMod val="75000"/>
                  </a:schemeClr>
                </a:solidFill>
              </a:rPr>
              <a:t>micro:bit </a:t>
            </a:r>
            <a:r>
              <a:rPr lang="sr-Cyrl-RS" sz="3200" dirty="0">
                <a:solidFill>
                  <a:schemeClr val="accent2">
                    <a:lumMod val="75000"/>
                  </a:schemeClr>
                </a:solidFill>
              </a:rPr>
              <a:t>рачунара као пример дигиталне контроле </a:t>
            </a:r>
            <a:r>
              <a:rPr lang="sr-Cyrl-RS" sz="3200" dirty="0" smtClean="0">
                <a:solidFill>
                  <a:schemeClr val="accent2">
                    <a:lumMod val="75000"/>
                  </a:schemeClr>
                </a:solidFill>
              </a:rPr>
              <a:t>система Аквапонија</a:t>
            </a:r>
            <a:endParaRPr lang="en-US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751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53440"/>
          </a:xfrm>
        </p:spPr>
        <p:txBody>
          <a:bodyPr/>
          <a:lstStyle/>
          <a:p>
            <a:r>
              <a:rPr lang="sr-Cyrl-RS" dirty="0" smtClean="0"/>
              <a:t>Самоевалуација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3" y="1619794"/>
            <a:ext cx="10008083" cy="4336869"/>
          </a:xfrm>
        </p:spPr>
        <p:txBody>
          <a:bodyPr/>
          <a:lstStyle/>
          <a:p>
            <a:r>
              <a:rPr lang="sr-Cyrl-RS" dirty="0" smtClean="0"/>
              <a:t>Самоевалуација (и усмено сумирање утисака) је показала да: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Cyrl-RS" dirty="0" smtClean="0"/>
              <a:t>Смо много тога научили, али да још много тога морамо да научимо о пројектној/тематској настави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Cyrl-RS" dirty="0" smtClean="0"/>
              <a:t>је много времена потребно за планирање, организацију и реализацију активности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Cyrl-RS" dirty="0" smtClean="0"/>
              <a:t>и ученици и наставници на овај начин имају много креативног ангажовања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Cyrl-RS" dirty="0" smtClean="0"/>
              <a:t>је забавније (ипак) радити на овај начин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Cyrl-RS" dirty="0" smtClean="0"/>
              <a:t>је самокритика тешка али корисна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Cyrl-RS" dirty="0" smtClean="0"/>
              <a:t>у тиму увек можеш наћи своје место и да можеш бити користан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Cyrl-RS" dirty="0"/>
              <a:t>ј</a:t>
            </a:r>
            <a:r>
              <a:rPr lang="sr-Cyrl-RS" dirty="0" smtClean="0"/>
              <a:t>ош много морамо научити о сарадњи – и наставници и ученици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Cyrl-RS" dirty="0"/>
              <a:t>ј</a:t>
            </a:r>
            <a:r>
              <a:rPr lang="sr-Cyrl-RS" dirty="0" smtClean="0"/>
              <a:t>е јавни наступ стресан и да се мора вежбати 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7661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RS" dirty="0" smtClean="0"/>
              <a:t>ХВАЛА НА ПАЖЊИ!!!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589" y="5633974"/>
            <a:ext cx="7766936" cy="1096899"/>
          </a:xfrm>
        </p:spPr>
        <p:txBody>
          <a:bodyPr/>
          <a:lstStyle/>
          <a:p>
            <a:r>
              <a:rPr lang="sr-Cyrl-RS" dirty="0" smtClean="0"/>
              <a:t>Ментори: Слађана Ватовић, наставник биологије</a:t>
            </a:r>
          </a:p>
          <a:p>
            <a:r>
              <a:rPr lang="sr-Cyrl-RS" dirty="0" smtClean="0"/>
              <a:t>Милош Гагић, наставник информатике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12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4800" dirty="0" smtClean="0">
                <a:solidFill>
                  <a:schemeClr val="accent3">
                    <a:lumMod val="75000"/>
                  </a:schemeClr>
                </a:solidFill>
              </a:rPr>
              <a:t>Фазе пројекта:</a:t>
            </a:r>
            <a:endParaRPr lang="en-US" sz="48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77334" y="1737360"/>
            <a:ext cx="9851329" cy="5120640"/>
          </a:xfrm>
        </p:spPr>
        <p:txBody>
          <a:bodyPr>
            <a:normAutofit/>
          </a:bodyPr>
          <a:lstStyle/>
          <a:p>
            <a:r>
              <a:rPr lang="sr-Cyrl-RS" sz="3200" dirty="0" smtClean="0">
                <a:solidFill>
                  <a:schemeClr val="accent2">
                    <a:lumMod val="75000"/>
                  </a:schemeClr>
                </a:solidFill>
              </a:rPr>
              <a:t>1.</a:t>
            </a:r>
            <a:r>
              <a:rPr lang="sr-Latn-RS" sz="32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sr-Cyrl-RS" sz="3200" dirty="0" smtClean="0">
                <a:solidFill>
                  <a:schemeClr val="accent2">
                    <a:lumMod val="75000"/>
                  </a:schemeClr>
                </a:solidFill>
              </a:rPr>
              <a:t>Упозн</a:t>
            </a:r>
            <a:r>
              <a:rPr lang="sr-Latn-RS" sz="3200" dirty="0" smtClean="0">
                <a:solidFill>
                  <a:schemeClr val="accent2">
                    <a:lumMod val="75000"/>
                  </a:schemeClr>
                </a:solidFill>
              </a:rPr>
              <a:t>a</a:t>
            </a:r>
            <a:r>
              <a:rPr lang="sr-Cyrl-RS" sz="3200" dirty="0" smtClean="0">
                <a:solidFill>
                  <a:schemeClr val="accent2">
                    <a:lumMod val="75000"/>
                  </a:schemeClr>
                </a:solidFill>
              </a:rPr>
              <a:t>вање са појмом ОДРЖИВИ РАЗВОЈ</a:t>
            </a:r>
          </a:p>
          <a:p>
            <a:r>
              <a:rPr lang="sr-Cyrl-RS" sz="3200" dirty="0" smtClean="0">
                <a:solidFill>
                  <a:schemeClr val="accent2">
                    <a:lumMod val="75000"/>
                  </a:schemeClr>
                </a:solidFill>
              </a:rPr>
              <a:t>2. </a:t>
            </a:r>
            <a:r>
              <a:rPr lang="sr-Cyrl-RS" sz="3200" dirty="0">
                <a:solidFill>
                  <a:schemeClr val="accent2">
                    <a:lumMod val="75000"/>
                  </a:schemeClr>
                </a:solidFill>
              </a:rPr>
              <a:t>О</a:t>
            </a:r>
            <a:r>
              <a:rPr lang="sr-Cyrl-RS" sz="3200" dirty="0" smtClean="0">
                <a:solidFill>
                  <a:schemeClr val="accent2">
                    <a:lumMod val="75000"/>
                  </a:schemeClr>
                </a:solidFill>
              </a:rPr>
              <a:t>дабир теме којом ће се на најбољи начин представити одрживи развој - АКВАПОНИЈА</a:t>
            </a:r>
            <a:endParaRPr lang="sr-Cyrl-RS" sz="32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sr-Cyrl-RS" sz="3200" dirty="0">
                <a:solidFill>
                  <a:schemeClr val="accent2">
                    <a:lumMod val="75000"/>
                  </a:schemeClr>
                </a:solidFill>
              </a:rPr>
              <a:t>3</a:t>
            </a:r>
            <a:r>
              <a:rPr lang="sr-Cyrl-RS" sz="3200" dirty="0" smtClean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sr-Cyrl-RS" sz="3200" dirty="0">
                <a:solidFill>
                  <a:schemeClr val="accent2">
                    <a:lumMod val="75000"/>
                  </a:schemeClr>
                </a:solidFill>
              </a:rPr>
              <a:t>П</a:t>
            </a:r>
            <a:r>
              <a:rPr lang="sr-Cyrl-RS" sz="3200" dirty="0" smtClean="0">
                <a:solidFill>
                  <a:schemeClr val="accent2">
                    <a:lumMod val="75000"/>
                  </a:schemeClr>
                </a:solidFill>
              </a:rPr>
              <a:t>ланирање и подела у групе</a:t>
            </a:r>
          </a:p>
          <a:p>
            <a:r>
              <a:rPr lang="sr-Cyrl-RS" sz="3200" dirty="0" smtClean="0">
                <a:solidFill>
                  <a:schemeClr val="accent2">
                    <a:lumMod val="75000"/>
                  </a:schemeClr>
                </a:solidFill>
              </a:rPr>
              <a:t>4. Израда акционог плана</a:t>
            </a:r>
          </a:p>
          <a:p>
            <a:r>
              <a:rPr lang="sr-Cyrl-RS" sz="3200" dirty="0" smtClean="0">
                <a:solidFill>
                  <a:schemeClr val="accent2">
                    <a:lumMod val="75000"/>
                  </a:schemeClr>
                </a:solidFill>
              </a:rPr>
              <a:t>5. Реализација активности из акционог плана</a:t>
            </a:r>
            <a:endParaRPr lang="sr-Cyrl-RS" sz="32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sr-Cyrl-RS" sz="3200" dirty="0">
                <a:solidFill>
                  <a:schemeClr val="accent1">
                    <a:lumMod val="50000"/>
                  </a:schemeClr>
                </a:solidFill>
              </a:rPr>
              <a:t>6</a:t>
            </a:r>
            <a:r>
              <a:rPr lang="sr-Cyrl-RS" sz="3200" dirty="0" smtClean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sr-Cyrl-RS" sz="3200" dirty="0">
                <a:solidFill>
                  <a:schemeClr val="accent2">
                    <a:lumMod val="75000"/>
                  </a:schemeClr>
                </a:solidFill>
              </a:rPr>
              <a:t>П</a:t>
            </a:r>
            <a:r>
              <a:rPr lang="sr-Cyrl-RS" sz="3200" dirty="0" smtClean="0">
                <a:solidFill>
                  <a:schemeClr val="accent2">
                    <a:lumMod val="75000"/>
                  </a:schemeClr>
                </a:solidFill>
              </a:rPr>
              <a:t>резентација пројекта</a:t>
            </a:r>
          </a:p>
          <a:p>
            <a:r>
              <a:rPr lang="sr-Cyrl-RS" sz="3200" dirty="0">
                <a:solidFill>
                  <a:schemeClr val="accent2">
                    <a:lumMod val="75000"/>
                  </a:schemeClr>
                </a:solidFill>
              </a:rPr>
              <a:t>7</a:t>
            </a:r>
            <a:r>
              <a:rPr lang="sr-Cyrl-RS" sz="3200" dirty="0" smtClean="0">
                <a:solidFill>
                  <a:schemeClr val="accent2">
                    <a:lumMod val="75000"/>
                  </a:schemeClr>
                </a:solidFill>
              </a:rPr>
              <a:t>. Вредновање пројекта - евалуација</a:t>
            </a:r>
            <a:endParaRPr lang="sr-Cyrl-RS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sr-Cyrl-RS" dirty="0" smtClean="0"/>
          </a:p>
          <a:p>
            <a:pPr>
              <a:buFont typeface="Wingdings" panose="05000000000000000000" pitchFamily="2" charset="2"/>
              <a:buChar char="v"/>
            </a:pPr>
            <a:endParaRPr lang="sr-Cyrl-RS" dirty="0" smtClean="0"/>
          </a:p>
          <a:p>
            <a:pPr>
              <a:buFont typeface="Wingdings" panose="05000000000000000000" pitchFamily="2" charset="2"/>
              <a:buChar char="v"/>
            </a:pPr>
            <a:endParaRPr lang="sr-Cyrl-RS" dirty="0" smtClean="0"/>
          </a:p>
          <a:p>
            <a:pPr>
              <a:buFont typeface="Wingdings" panose="05000000000000000000" pitchFamily="2" charset="2"/>
              <a:buChar char="v"/>
            </a:pPr>
            <a:endParaRPr lang="sr-Cyrl-RS" dirty="0"/>
          </a:p>
          <a:p>
            <a:pPr>
              <a:buFont typeface="Wingdings" panose="05000000000000000000" pitchFamily="2" charset="2"/>
              <a:buChar char="v"/>
            </a:pPr>
            <a:endParaRPr lang="sr-Cyrl-RS" dirty="0" smtClean="0"/>
          </a:p>
          <a:p>
            <a:pPr marL="0" indent="0">
              <a:buNone/>
            </a:pPr>
            <a:endParaRPr lang="sr-Cyrl-RS" dirty="0" smtClean="0"/>
          </a:p>
          <a:p>
            <a:pPr>
              <a:buFontTx/>
              <a:buChar char="-"/>
            </a:pPr>
            <a:endParaRPr lang="sr-Cyrl-R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547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10399969" cy="1320800"/>
          </a:xfrm>
        </p:spPr>
        <p:txBody>
          <a:bodyPr/>
          <a:lstStyle/>
          <a:p>
            <a:r>
              <a:rPr lang="sr-Cyrl-RS" dirty="0" smtClean="0">
                <a:solidFill>
                  <a:schemeClr val="accent1">
                    <a:lumMod val="75000"/>
                  </a:schemeClr>
                </a:solidFill>
              </a:rPr>
              <a:t>Акциони план и реализација активности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460137"/>
            <a:ext cx="10804917" cy="4486882"/>
          </a:xfrm>
        </p:spPr>
        <p:txBody>
          <a:bodyPr>
            <a:noAutofit/>
          </a:bodyPr>
          <a:lstStyle/>
          <a:p>
            <a:pPr lvl="0">
              <a:buClr>
                <a:srgbClr val="90C226"/>
              </a:buClr>
              <a:buFont typeface="Wingdings" panose="05000000000000000000" pitchFamily="2" charset="2"/>
              <a:buChar char="v"/>
            </a:pPr>
            <a:r>
              <a:rPr lang="sr-Cyrl-RS" sz="2800" dirty="0">
                <a:solidFill>
                  <a:schemeClr val="accent5">
                    <a:lumMod val="75000"/>
                  </a:schemeClr>
                </a:solidFill>
              </a:rPr>
              <a:t>Истраживање о појму, ресусрси информација</a:t>
            </a:r>
          </a:p>
          <a:p>
            <a:pPr lvl="0">
              <a:buClr>
                <a:srgbClr val="90C226"/>
              </a:buClr>
              <a:buFont typeface="Wingdings" panose="05000000000000000000" pitchFamily="2" charset="2"/>
              <a:buChar char="v"/>
            </a:pPr>
            <a:r>
              <a:rPr lang="sr-Cyrl-RS" sz="2800" dirty="0" smtClean="0">
                <a:solidFill>
                  <a:schemeClr val="accent5">
                    <a:lumMod val="75000"/>
                  </a:schemeClr>
                </a:solidFill>
              </a:rPr>
              <a:t>Одабир </a:t>
            </a:r>
            <a:r>
              <a:rPr lang="sr-Cyrl-RS" sz="2800" dirty="0">
                <a:solidFill>
                  <a:schemeClr val="accent5">
                    <a:lumMod val="75000"/>
                  </a:schemeClr>
                </a:solidFill>
              </a:rPr>
              <a:t>и обрада текстуалног, сликовног и видео материјала из доступних ресусрса - интернета, рад у веб – алату </a:t>
            </a:r>
            <a:r>
              <a:rPr lang="sr-Latn-RS" sz="2800" dirty="0">
                <a:solidFill>
                  <a:schemeClr val="accent5">
                    <a:lumMod val="75000"/>
                  </a:schemeClr>
                </a:solidFill>
              </a:rPr>
              <a:t>Linoit</a:t>
            </a:r>
            <a:endParaRPr lang="sr-Cyrl-RS" sz="2800" dirty="0">
              <a:solidFill>
                <a:schemeClr val="accent5">
                  <a:lumMod val="75000"/>
                </a:schemeClr>
              </a:solidFill>
            </a:endParaRPr>
          </a:p>
          <a:p>
            <a:pPr lvl="0">
              <a:buClr>
                <a:srgbClr val="90C226"/>
              </a:buClr>
              <a:buFont typeface="Wingdings" panose="05000000000000000000" pitchFamily="2" charset="2"/>
              <a:buChar char="v"/>
            </a:pPr>
            <a:r>
              <a:rPr lang="sr-Cyrl-RS" sz="2800" dirty="0" smtClean="0">
                <a:solidFill>
                  <a:schemeClr val="accent5">
                    <a:lumMod val="75000"/>
                  </a:schemeClr>
                </a:solidFill>
              </a:rPr>
              <a:t>Израда</a:t>
            </a:r>
            <a:r>
              <a:rPr lang="sr-Cyrl-RS" sz="2800" dirty="0">
                <a:solidFill>
                  <a:schemeClr val="accent5">
                    <a:lumMod val="75000"/>
                  </a:schemeClr>
                </a:solidFill>
              </a:rPr>
              <a:t>, спровођење и анализа анкета за испитивање о информисаности окружења о појму аквапоније и одрживог равоја, рад у веб алату </a:t>
            </a:r>
            <a:r>
              <a:rPr lang="sr-Latn-RS" sz="2800" dirty="0">
                <a:solidFill>
                  <a:schemeClr val="accent5">
                    <a:lumMod val="75000"/>
                  </a:schemeClr>
                </a:solidFill>
              </a:rPr>
              <a:t>Linoit</a:t>
            </a:r>
            <a:endParaRPr lang="sr-Cyrl-RS" sz="2800" dirty="0">
              <a:solidFill>
                <a:schemeClr val="accent5">
                  <a:lumMod val="75000"/>
                </a:schemeClr>
              </a:solidFill>
            </a:endParaRPr>
          </a:p>
          <a:p>
            <a:pPr lvl="0">
              <a:buClr>
                <a:srgbClr val="90C226"/>
              </a:buClr>
              <a:buFont typeface="Wingdings" panose="05000000000000000000" pitchFamily="2" charset="2"/>
              <a:buChar char="v"/>
            </a:pPr>
            <a:r>
              <a:rPr lang="sr-Cyrl-RS" sz="2800" dirty="0">
                <a:solidFill>
                  <a:schemeClr val="accent5">
                    <a:lumMod val="75000"/>
                  </a:schemeClr>
                </a:solidFill>
              </a:rPr>
              <a:t>Прикупљање материјала </a:t>
            </a:r>
            <a:r>
              <a:rPr lang="sr-Cyrl-RS" sz="2800" dirty="0" smtClean="0">
                <a:solidFill>
                  <a:schemeClr val="accent5">
                    <a:lumMod val="75000"/>
                  </a:schemeClr>
                </a:solidFill>
              </a:rPr>
              <a:t>за израду макете</a:t>
            </a:r>
          </a:p>
          <a:p>
            <a:pPr lvl="0">
              <a:buClr>
                <a:srgbClr val="90C226"/>
              </a:buClr>
              <a:buFont typeface="Wingdings" panose="05000000000000000000" pitchFamily="2" charset="2"/>
              <a:buChar char="v"/>
            </a:pPr>
            <a:r>
              <a:rPr lang="sr-Cyrl-RS" sz="2800" dirty="0" smtClean="0">
                <a:solidFill>
                  <a:schemeClr val="accent5">
                    <a:lumMod val="75000"/>
                  </a:schemeClr>
                </a:solidFill>
              </a:rPr>
              <a:t>Израда макете</a:t>
            </a:r>
            <a:endParaRPr lang="sr-Cyrl-RS" sz="2800" dirty="0">
              <a:solidFill>
                <a:schemeClr val="accent5">
                  <a:lumMod val="75000"/>
                </a:schemeClr>
              </a:solidFill>
            </a:endParaRPr>
          </a:p>
          <a:p>
            <a:pPr lvl="0">
              <a:buClr>
                <a:srgbClr val="90C226"/>
              </a:buClr>
              <a:buFont typeface="Wingdings" panose="05000000000000000000" pitchFamily="2" charset="2"/>
              <a:buChar char="v"/>
            </a:pPr>
            <a:r>
              <a:rPr lang="sr-Cyrl-RS" sz="2800" dirty="0" smtClean="0">
                <a:solidFill>
                  <a:schemeClr val="accent5">
                    <a:lumMod val="75000"/>
                  </a:schemeClr>
                </a:solidFill>
              </a:rPr>
              <a:t>Интеграција </a:t>
            </a:r>
            <a:r>
              <a:rPr lang="sr-Latn-RS" sz="2800" dirty="0">
                <a:solidFill>
                  <a:schemeClr val="accent5">
                    <a:lumMod val="75000"/>
                  </a:schemeClr>
                </a:solidFill>
              </a:rPr>
              <a:t>Micro:bit </a:t>
            </a:r>
            <a:r>
              <a:rPr lang="sr-Cyrl-RS" sz="2800" dirty="0">
                <a:solidFill>
                  <a:schemeClr val="accent5">
                    <a:lumMod val="75000"/>
                  </a:schemeClr>
                </a:solidFill>
              </a:rPr>
              <a:t>рачунара</a:t>
            </a:r>
          </a:p>
          <a:p>
            <a:pPr lvl="0">
              <a:buClr>
                <a:srgbClr val="90C226"/>
              </a:buClr>
              <a:buFont typeface="Wingdings" panose="05000000000000000000" pitchFamily="2" charset="2"/>
              <a:buChar char="v"/>
            </a:pPr>
            <a:r>
              <a:rPr lang="sr-Cyrl-RS" sz="2800" dirty="0">
                <a:solidFill>
                  <a:schemeClr val="accent5">
                    <a:lumMod val="75000"/>
                  </a:schemeClr>
                </a:solidFill>
              </a:rPr>
              <a:t>Израда плаката </a:t>
            </a:r>
            <a:r>
              <a:rPr lang="sr-Latn-RS" sz="2800" dirty="0">
                <a:solidFill>
                  <a:schemeClr val="accent5">
                    <a:lumMod val="75000"/>
                  </a:schemeClr>
                </a:solidFill>
              </a:rPr>
              <a:t>u  </a:t>
            </a:r>
            <a:r>
              <a:rPr lang="sr-Cyrl-RS" sz="2800" dirty="0">
                <a:solidFill>
                  <a:schemeClr val="accent5">
                    <a:lumMod val="75000"/>
                  </a:schemeClr>
                </a:solidFill>
              </a:rPr>
              <a:t>веб - алату </a:t>
            </a:r>
            <a:r>
              <a:rPr lang="sr-Latn-RS" sz="2800" dirty="0">
                <a:solidFill>
                  <a:schemeClr val="accent5">
                    <a:lumMod val="75000"/>
                  </a:schemeClr>
                </a:solidFill>
              </a:rPr>
              <a:t>Pictochart</a:t>
            </a:r>
            <a:endParaRPr lang="sr-Cyrl-RS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35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Међупредметне компетенције које смо развијали кроз активности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807892"/>
            <a:ext cx="8596668" cy="5050108"/>
          </a:xfrm>
        </p:spPr>
        <p:txBody>
          <a:bodyPr/>
          <a:lstStyle/>
          <a:p>
            <a:r>
              <a:rPr lang="sr-Cyrl-RS" sz="2400" dirty="0" smtClean="0"/>
              <a:t>Рад са подацима</a:t>
            </a:r>
          </a:p>
          <a:p>
            <a:r>
              <a:rPr lang="sr-Cyrl-RS" sz="2400" dirty="0" smtClean="0"/>
              <a:t>Дигитална копетенција</a:t>
            </a:r>
          </a:p>
          <a:p>
            <a:r>
              <a:rPr lang="sr-Cyrl-RS" sz="2400" dirty="0" smtClean="0"/>
              <a:t>Сарадња</a:t>
            </a:r>
          </a:p>
          <a:p>
            <a:r>
              <a:rPr lang="sr-Cyrl-RS" sz="2400" dirty="0" smtClean="0"/>
              <a:t>Естетичка</a:t>
            </a:r>
          </a:p>
          <a:p>
            <a:r>
              <a:rPr lang="sr-Cyrl-RS" sz="2400" dirty="0" smtClean="0"/>
              <a:t>Одговоран однос према околини</a:t>
            </a:r>
          </a:p>
          <a:p>
            <a:r>
              <a:rPr lang="sr-Cyrl-RS" sz="2400" dirty="0" smtClean="0"/>
              <a:t>Одговорно учешће</a:t>
            </a:r>
          </a:p>
          <a:p>
            <a:r>
              <a:rPr lang="sr-Cyrl-RS" sz="2400" dirty="0" smtClean="0"/>
              <a:t>Решавање проблема</a:t>
            </a:r>
          </a:p>
          <a:p>
            <a:r>
              <a:rPr lang="sr-Cyrl-RS" sz="2400" dirty="0" smtClean="0"/>
              <a:t>Компетенција за учење </a:t>
            </a:r>
          </a:p>
          <a:p>
            <a:r>
              <a:rPr lang="sr-Cyrl-RS" sz="2400" dirty="0" smtClean="0"/>
              <a:t>Комуникација</a:t>
            </a:r>
          </a:p>
          <a:p>
            <a:r>
              <a:rPr lang="sr-Cyrl-RS" sz="2400" dirty="0" smtClean="0"/>
              <a:t>Предузетништво</a:t>
            </a:r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sr-Cyrl-R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499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ИСХОДИ КОЈИМА СМО ТЕЖИЛИ: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77333" y="1463040"/>
            <a:ext cx="10073397" cy="440218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Cyrl-RS" dirty="0" smtClean="0"/>
              <a:t>По завршетку пројекта ученик треба да:</a:t>
            </a:r>
            <a:endParaRPr lang="sr-Cyrl-RS" dirty="0"/>
          </a:p>
          <a:p>
            <a:r>
              <a:rPr lang="sr-Latn-RS" dirty="0" smtClean="0"/>
              <a:t>Уме  </a:t>
            </a:r>
            <a:r>
              <a:rPr lang="sr-Latn-RS" dirty="0"/>
              <a:t>да  претражује, критички  анализира  и  систематизује  информације  у електронском облику користећи одговарајућа средства ИКТ-а</a:t>
            </a:r>
            <a:r>
              <a:rPr lang="sr-Latn-RS" dirty="0" smtClean="0"/>
              <a:t>.</a:t>
            </a:r>
            <a:endParaRPr lang="en-US" dirty="0"/>
          </a:p>
          <a:p>
            <a:r>
              <a:rPr lang="sr-Latn-RS" dirty="0"/>
              <a:t>Уме да представи, оргaнизуje и обликује одређене информације</a:t>
            </a:r>
            <a:r>
              <a:rPr lang="sr-Cyrl-RS" dirty="0"/>
              <a:t>,</a:t>
            </a:r>
            <a:r>
              <a:rPr lang="sr-Latn-RS" dirty="0"/>
              <a:t> користећи на ефикасан начин могућности ИКТ средства</a:t>
            </a:r>
            <a:r>
              <a:rPr lang="sr-Latn-RS" dirty="0" smtClean="0"/>
              <a:t>.</a:t>
            </a:r>
            <a:endParaRPr lang="en-US" dirty="0"/>
          </a:p>
          <a:p>
            <a:r>
              <a:rPr lang="sr-Latn-RS" dirty="0"/>
              <a:t>Приликом решавања </a:t>
            </a:r>
            <a:r>
              <a:rPr lang="sr-Latn-RS" dirty="0" smtClean="0"/>
              <a:t>проблема</a:t>
            </a:r>
            <a:r>
              <a:rPr lang="sr-Cyrl-RS" dirty="0" smtClean="0"/>
              <a:t>,</a:t>
            </a:r>
            <a:r>
              <a:rPr lang="sr-Latn-RS" dirty="0" smtClean="0"/>
              <a:t> </a:t>
            </a:r>
            <a:r>
              <a:rPr lang="sr-Latn-RS" dirty="0"/>
              <a:t>уме да одабере средство ИКТ-а и да га користи на одговарајући начин</a:t>
            </a:r>
            <a:r>
              <a:rPr lang="sr-Latn-RS" dirty="0" smtClean="0"/>
              <a:t>.</a:t>
            </a:r>
            <a:endParaRPr lang="en-US" dirty="0"/>
          </a:p>
          <a:p>
            <a:r>
              <a:rPr lang="sr-Latn-RS" dirty="0"/>
              <a:t>Eфикaснo кoристи ИКТ зa кoмуникaциjу и </a:t>
            </a:r>
            <a:r>
              <a:rPr lang="sr-Latn-RS" dirty="0" smtClean="0"/>
              <a:t>сaрaдњу</a:t>
            </a:r>
            <a:r>
              <a:rPr lang="sr-Latn-RS" dirty="0"/>
              <a:t> </a:t>
            </a:r>
            <a:endParaRPr lang="en-US" dirty="0"/>
          </a:p>
          <a:p>
            <a:r>
              <a:rPr lang="sr-Latn-RS" dirty="0"/>
              <a:t>Употребљава основне појмове, схеме и правила кој</a:t>
            </a:r>
            <a:r>
              <a:rPr lang="sr-Cyrl-RS" dirty="0"/>
              <a:t>има може представити шири појам</a:t>
            </a:r>
            <a:r>
              <a:rPr lang="sr-Latn-RS" dirty="0" smtClean="0"/>
              <a:t>.</a:t>
            </a:r>
            <a:r>
              <a:rPr lang="sr-Latn-RS" dirty="0"/>
              <a:t> </a:t>
            </a:r>
            <a:endParaRPr lang="en-US" dirty="0"/>
          </a:p>
          <a:p>
            <a:r>
              <a:rPr lang="sr-Latn-RS" dirty="0"/>
              <a:t>Показује осетљивост за еко-културу и културу свакодневног живљења и има критички однос према употреби и злоупотреби природе</a:t>
            </a:r>
            <a:r>
              <a:rPr lang="sr-Latn-RS" dirty="0" smtClean="0"/>
              <a:t>.</a:t>
            </a:r>
            <a:r>
              <a:rPr lang="sr-Latn-RS" dirty="0"/>
              <a:t> </a:t>
            </a:r>
            <a:endParaRPr lang="en-US" dirty="0"/>
          </a:p>
          <a:p>
            <a:r>
              <a:rPr lang="sr-Latn-RS" dirty="0"/>
              <a:t>Мотивисан је и оспособљен да самостално планира, организује, спроводи и вреднује учење; разликује битно од небитног, изражава и образлаже идеје</a:t>
            </a:r>
            <a:r>
              <a:rPr lang="sr-Latn-RS" dirty="0" smtClean="0"/>
              <a:t>.</a:t>
            </a:r>
            <a:r>
              <a:rPr lang="sr-Latn-RS" dirty="0"/>
              <a:t>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2427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535576"/>
            <a:ext cx="10256277" cy="5956663"/>
          </a:xfrm>
        </p:spPr>
        <p:txBody>
          <a:bodyPr>
            <a:normAutofit fontScale="92500" lnSpcReduction="10000"/>
          </a:bodyPr>
          <a:lstStyle/>
          <a:p>
            <a:r>
              <a:rPr lang="sr-Latn-RS" dirty="0"/>
              <a:t>Користи различите изворе информација и има критички однос према њима</a:t>
            </a:r>
            <a:r>
              <a:rPr lang="sr-Latn-RS" dirty="0" smtClean="0"/>
              <a:t>.</a:t>
            </a:r>
            <a:r>
              <a:rPr lang="sr-Latn-RS" dirty="0"/>
              <a:t> </a:t>
            </a:r>
            <a:endParaRPr lang="en-US" dirty="0"/>
          </a:p>
          <a:p>
            <a:r>
              <a:rPr lang="sr-Latn-RS" dirty="0"/>
              <a:t>Уме јасно да се изрази усмено и писано, у складу са потребама и карактеристикама ситуације,  поштујући ограничења  у погледу  дужине и намене</a:t>
            </a:r>
            <a:r>
              <a:rPr lang="sr-Latn-RS" dirty="0" smtClean="0"/>
              <a:t>.</a:t>
            </a:r>
            <a:r>
              <a:rPr lang="sr-Cyrl-RS" dirty="0"/>
              <a:t> </a:t>
            </a:r>
            <a:endParaRPr lang="en-US" dirty="0"/>
          </a:p>
          <a:p>
            <a:r>
              <a:rPr lang="sr-Latn-RS" dirty="0"/>
              <a:t>Развија свест о положају човека у природи и његовој одговорности за стање животне средине и природе</a:t>
            </a:r>
            <a:r>
              <a:rPr lang="sr-Latn-RS" dirty="0" smtClean="0"/>
              <a:t>.</a:t>
            </a:r>
            <a:r>
              <a:rPr lang="sr-Cyrl-RS" dirty="0"/>
              <a:t> </a:t>
            </a:r>
            <a:endParaRPr lang="en-US" dirty="0"/>
          </a:p>
          <a:p>
            <a:r>
              <a:rPr lang="sr-Latn-RS" dirty="0"/>
              <a:t>Примењује  процедуре  демократског  друштва  у  одлучивању  и  избору; поштује одлуке већине и уважава мишљења мањине. </a:t>
            </a:r>
            <a:endParaRPr lang="en-US" dirty="0"/>
          </a:p>
          <a:p>
            <a:r>
              <a:rPr lang="sr-Latn-RS" dirty="0"/>
              <a:t>Спреман је да учествује у самосталним и тимским пројектима; способан је да развије идеју, представи је, образложи и преговара у тиму о њеној реализацији; учествује у активностима са другима у оквиру своје </a:t>
            </a:r>
            <a:r>
              <a:rPr lang="sr-Latn-RS" dirty="0" smtClean="0"/>
              <a:t>тимске</a:t>
            </a:r>
            <a:r>
              <a:rPr lang="sr-Latn-RS" dirty="0"/>
              <a:t> </a:t>
            </a:r>
            <a:r>
              <a:rPr lang="sr-Cyrl-RS" dirty="0" smtClean="0"/>
              <a:t>групе.</a:t>
            </a:r>
            <a:endParaRPr lang="en-US" dirty="0"/>
          </a:p>
          <a:p>
            <a:r>
              <a:rPr lang="sr-Latn-RS" dirty="0"/>
              <a:t>Користи и самостално проналази различите изворе информација и </a:t>
            </a:r>
            <a:r>
              <a:rPr lang="sr-Latn-RS" dirty="0" smtClean="0"/>
              <a:t>података</a:t>
            </a:r>
            <a:r>
              <a:rPr lang="sr-Cyrl-RS" dirty="0" smtClean="0"/>
              <a:t>.</a:t>
            </a:r>
            <a:r>
              <a:rPr lang="sr-Latn-RS" dirty="0"/>
              <a:t> </a:t>
            </a:r>
            <a:endParaRPr lang="en-US" dirty="0"/>
          </a:p>
          <a:p>
            <a:r>
              <a:rPr lang="sr-Latn-RS" dirty="0"/>
              <a:t>Самостално или консултујући друге особе (вршњаке, наставнике, родитеље) преиспитује начин решавања проблема, алтернативне начине решавања, тачност и прецизност решења</a:t>
            </a:r>
            <a:r>
              <a:rPr lang="sr-Latn-RS" dirty="0" smtClean="0"/>
              <a:t>.</a:t>
            </a:r>
            <a:r>
              <a:rPr lang="sr-Latn-RS" dirty="0"/>
              <a:t> </a:t>
            </a:r>
            <a:endParaRPr lang="en-US" dirty="0"/>
          </a:p>
          <a:p>
            <a:r>
              <a:rPr lang="sr-Latn-RS" dirty="0"/>
              <a:t>Активно и конструктивно учествује у раду групе или пара</a:t>
            </a:r>
            <a:r>
              <a:rPr lang="sr-Latn-RS" dirty="0" smtClean="0"/>
              <a:t>.</a:t>
            </a:r>
            <a:r>
              <a:rPr lang="sr-Latn-RS" dirty="0"/>
              <a:t> </a:t>
            </a:r>
            <a:endParaRPr lang="en-US" dirty="0"/>
          </a:p>
          <a:p>
            <a:r>
              <a:rPr lang="sr-Latn-RS" dirty="0"/>
              <a:t>Поштује правила заједничког рада и препознаје своје место и улогу у </a:t>
            </a:r>
            <a:r>
              <a:rPr lang="sr-Latn-RS" dirty="0" smtClean="0"/>
              <a:t>групи</a:t>
            </a:r>
            <a:r>
              <a:rPr lang="sr-Cyrl-RS" dirty="0"/>
              <a:t> </a:t>
            </a:r>
            <a:r>
              <a:rPr lang="sr-Latn-RS" dirty="0" smtClean="0"/>
              <a:t>или </a:t>
            </a:r>
            <a:r>
              <a:rPr lang="sr-Latn-RS" dirty="0"/>
              <a:t>пару</a:t>
            </a:r>
            <a:r>
              <a:rPr lang="sr-Latn-RS" dirty="0" smtClean="0"/>
              <a:t>.</a:t>
            </a:r>
            <a:endParaRPr lang="en-US" dirty="0"/>
          </a:p>
          <a:p>
            <a:r>
              <a:rPr lang="sr-Latn-RS" dirty="0"/>
              <a:t>Критички процењује свој рад и рад чланова групе, доприноси унапређивању рада групе и уме да представи резултате рада.</a:t>
            </a:r>
            <a:endParaRPr lang="en-US" dirty="0"/>
          </a:p>
          <a:p>
            <a:pPr marL="0" indent="0">
              <a:buNone/>
            </a:pPr>
            <a:r>
              <a:rPr lang="sr-Latn-RS" dirty="0"/>
              <a:t>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48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271452"/>
          </a:xfrm>
        </p:spPr>
        <p:txBody>
          <a:bodyPr/>
          <a:lstStyle/>
          <a:p>
            <a:r>
              <a:rPr lang="sr-Cyrl-RS" dirty="0" smtClean="0"/>
              <a:t>ОБЈЕДИНИЛИ СМО ЗНАЊА ИЗ СЛЕДЕЋИХ ПРЕДМЕТА: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881053"/>
            <a:ext cx="8596668" cy="4160310"/>
          </a:xfrm>
        </p:spPr>
        <p:txBody>
          <a:bodyPr>
            <a:noAutofit/>
          </a:bodyPr>
          <a:lstStyle/>
          <a:p>
            <a:r>
              <a:rPr lang="sr-Cyrl-RS" sz="2800" dirty="0" smtClean="0"/>
              <a:t>Чувара природе</a:t>
            </a:r>
            <a:r>
              <a:rPr lang="sr-Latn-RS" sz="2800" dirty="0" smtClean="0"/>
              <a:t> </a:t>
            </a:r>
            <a:r>
              <a:rPr lang="sr-Cyrl-RS" dirty="0" smtClean="0"/>
              <a:t>(Одрживи развој, позитивни утицаји човека, одабир теме и истраживање о основним појмовима везаних за тему)</a:t>
            </a:r>
            <a:endParaRPr lang="sr-Cyrl-RS" sz="2800" dirty="0" smtClean="0"/>
          </a:p>
          <a:p>
            <a:r>
              <a:rPr lang="sr-Cyrl-RS" sz="2800" dirty="0" smtClean="0"/>
              <a:t>Биологије </a:t>
            </a:r>
            <a:r>
              <a:rPr lang="sr-Cyrl-RS" dirty="0" smtClean="0"/>
              <a:t>(Улога бактерија у систему, симбиоза у систему)</a:t>
            </a:r>
            <a:endParaRPr lang="sr-Cyrl-RS" sz="2800" dirty="0" smtClean="0"/>
          </a:p>
          <a:p>
            <a:r>
              <a:rPr lang="sr-Cyrl-RS" sz="2800" dirty="0" smtClean="0"/>
              <a:t>Информатике и рачунарства </a:t>
            </a:r>
            <a:r>
              <a:rPr lang="sr-Cyrl-RS" dirty="0" smtClean="0"/>
              <a:t>(Истаживање на интернету, рад у веб алатима)</a:t>
            </a:r>
            <a:endParaRPr lang="sr-Cyrl-RS" sz="2800" dirty="0" smtClean="0"/>
          </a:p>
          <a:p>
            <a:r>
              <a:rPr lang="sr-Cyrl-RS" sz="2800" dirty="0" smtClean="0"/>
              <a:t>Географије </a:t>
            </a:r>
            <a:r>
              <a:rPr lang="sr-Cyrl-RS" dirty="0" smtClean="0"/>
              <a:t>(</a:t>
            </a:r>
            <a:r>
              <a:rPr lang="sr-Cyrl-RS" dirty="0"/>
              <a:t>П</a:t>
            </a:r>
            <a:r>
              <a:rPr lang="sr-Cyrl-RS" dirty="0" smtClean="0"/>
              <a:t>ољопривреда – некад и сад)</a:t>
            </a:r>
            <a:endParaRPr lang="sr-Cyrl-RS" sz="2800" dirty="0" smtClean="0"/>
          </a:p>
          <a:p>
            <a:r>
              <a:rPr lang="sr-Cyrl-RS" sz="2800" dirty="0" smtClean="0"/>
              <a:t>Физике </a:t>
            </a:r>
            <a:r>
              <a:rPr lang="sr-Cyrl-RS" dirty="0" smtClean="0"/>
              <a:t>(Принцип рада водене пумпе, сифона и закон спојених судова)</a:t>
            </a:r>
            <a:endParaRPr lang="sr-Cyrl-RS" sz="2800" dirty="0" smtClean="0"/>
          </a:p>
        </p:txBody>
      </p:sp>
    </p:spTree>
    <p:extLst>
      <p:ext uri="{BB962C8B-B14F-4D97-AF65-F5344CB8AC3E}">
        <p14:creationId xmlns:p14="http://schemas.microsoft.com/office/powerpoint/2010/main" val="416850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4717" y="997995"/>
            <a:ext cx="8596668" cy="3880773"/>
          </a:xfrm>
        </p:spPr>
        <p:txBody>
          <a:bodyPr/>
          <a:lstStyle/>
          <a:p>
            <a:r>
              <a:rPr lang="ru-RU" sz="2800" dirty="0"/>
              <a:t>Технике и </a:t>
            </a:r>
            <a:r>
              <a:rPr lang="ru-RU" sz="2800" dirty="0" smtClean="0"/>
              <a:t>технологије </a:t>
            </a:r>
            <a:r>
              <a:rPr lang="ru-RU" dirty="0" smtClean="0"/>
              <a:t>(осмишљавање макете, прикупљање материјала, израда макете)</a:t>
            </a:r>
            <a:endParaRPr lang="ru-RU" dirty="0"/>
          </a:p>
          <a:p>
            <a:r>
              <a:rPr lang="ru-RU" sz="2800" dirty="0"/>
              <a:t>Српског језика и </a:t>
            </a:r>
            <a:r>
              <a:rPr lang="ru-RU" sz="2800" dirty="0" smtClean="0"/>
              <a:t>књижевности </a:t>
            </a:r>
            <a:r>
              <a:rPr lang="ru-RU" dirty="0" smtClean="0"/>
              <a:t>(израда анкета за истраживање и анкета за евалуацију и самоевалуацију, вежбање јавног представљања)</a:t>
            </a:r>
            <a:endParaRPr lang="ru-RU" dirty="0"/>
          </a:p>
          <a:p>
            <a:r>
              <a:rPr lang="ru-RU" sz="2800" dirty="0" smtClean="0"/>
              <a:t>Математике</a:t>
            </a:r>
            <a:r>
              <a:rPr lang="ru-RU" dirty="0" smtClean="0"/>
              <a:t> (обрада резултата анкете, графички приказ резултата)</a:t>
            </a:r>
          </a:p>
          <a:p>
            <a:r>
              <a:rPr lang="ru-RU" sz="2800" dirty="0" smtClean="0"/>
              <a:t>Ликовна култура </a:t>
            </a:r>
            <a:r>
              <a:rPr lang="ru-RU" dirty="0" smtClean="0"/>
              <a:t>(дизајнирање плаката)</a:t>
            </a:r>
            <a:endParaRPr lang="ru-RU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602254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553</TotalTime>
  <Words>731</Words>
  <Application>Microsoft Office PowerPoint</Application>
  <PresentationFormat>Widescreen</PresentationFormat>
  <Paragraphs>106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Times New Roman</vt:lpstr>
      <vt:lpstr>Trebuchet MS</vt:lpstr>
      <vt:lpstr>Wingdings</vt:lpstr>
      <vt:lpstr>Wingdings 3</vt:lpstr>
      <vt:lpstr>Facet</vt:lpstr>
      <vt:lpstr>Представљање пројетка ’’Аквапонија - водена башта’’  и примена  Micro:bit рачунара</vt:lpstr>
      <vt:lpstr>Циљеви пројекта:</vt:lpstr>
      <vt:lpstr>Фазе пројекта:</vt:lpstr>
      <vt:lpstr>Акциони план и реализација активности</vt:lpstr>
      <vt:lpstr>Међупредметне компетенције које смо развијали кроз активности</vt:lpstr>
      <vt:lpstr>ИСХОДИ КОЈИМА СМО ТЕЖИЛИ:</vt:lpstr>
      <vt:lpstr>PowerPoint Presentation</vt:lpstr>
      <vt:lpstr>ОБЈЕДИНИЛИ СМО ЗНАЊА ИЗ СЛЕДЕЋИХ ПРЕДМЕТА:</vt:lpstr>
      <vt:lpstr>PowerPoint Presentation</vt:lpstr>
      <vt:lpstr>Сликовито, развој компетенција...</vt:lpstr>
      <vt:lpstr>Још мало вежбања комуникације</vt:lpstr>
      <vt:lpstr>...дигиталне и естетичке...</vt:lpstr>
      <vt:lpstr>Коначно и  Micro:bit</vt:lpstr>
      <vt:lpstr>КАКО СМО ГА ПРИМЕНИЛИ ПР. 1</vt:lpstr>
      <vt:lpstr>КАКО СМО ГА ПРИМЕНИЛИ ПР. 2</vt:lpstr>
      <vt:lpstr>КОНАЧНО ОДРЕДИШТЕ- ПРЕЗЕНТАЦИЈА ’’Тимочки научни торнадо’’</vt:lpstr>
      <vt:lpstr>PowerPoint Presentation</vt:lpstr>
      <vt:lpstr>ЕВАЛУАЦИЈА</vt:lpstr>
      <vt:lpstr>PowerPoint Presentation</vt:lpstr>
      <vt:lpstr>Самоевалуација</vt:lpstr>
      <vt:lpstr>ХВАЛА НА ПАЖЊИ!!!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Представљање пројетка ’’Аквапонија - водена башта’’  и примена Micro:bit рачунара</dc:title>
  <dc:creator>Sladjana</dc:creator>
  <cp:lastModifiedBy>Sladjana</cp:lastModifiedBy>
  <cp:revision>49</cp:revision>
  <dcterms:created xsi:type="dcterms:W3CDTF">2019-12-23T14:56:56Z</dcterms:created>
  <dcterms:modified xsi:type="dcterms:W3CDTF">2022-02-01T16:31:46Z</dcterms:modified>
</cp:coreProperties>
</file>